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97" r:id="rId3"/>
    <p:sldId id="280" r:id="rId4"/>
    <p:sldId id="291" r:id="rId5"/>
    <p:sldId id="296" r:id="rId6"/>
    <p:sldId id="298" r:id="rId7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99"/>
    <a:srgbClr val="CCECFF"/>
    <a:srgbClr val="FF6600"/>
    <a:srgbClr val="AEEDFC"/>
    <a:srgbClr val="FF3300"/>
    <a:srgbClr val="FF9900"/>
    <a:srgbClr val="CCFFCC"/>
    <a:srgbClr val="050D1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4704" autoAdjust="0"/>
  </p:normalViewPr>
  <p:slideViewPr>
    <p:cSldViewPr snapToGrid="0" snapToObjects="1"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7" cy="513508"/>
          </a:xfrm>
          <a:prstGeom prst="rect">
            <a:avLst/>
          </a:prstGeom>
        </p:spPr>
        <p:txBody>
          <a:bodyPr vert="horz" lIns="97435" tIns="48716" rIns="97435" bIns="48716" rtlCol="0"/>
          <a:lstStyle>
            <a:lvl1pPr algn="l">
              <a:defRPr sz="1300"/>
            </a:lvl1pPr>
          </a:lstStyle>
          <a:p>
            <a:r>
              <a:rPr lang="en-IN" smtClean="0"/>
              <a:t>BHEL 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5" y="2"/>
            <a:ext cx="3078427" cy="513508"/>
          </a:xfrm>
          <a:prstGeom prst="rect">
            <a:avLst/>
          </a:prstGeom>
        </p:spPr>
        <p:txBody>
          <a:bodyPr vert="horz" lIns="97435" tIns="48716" rIns="97435" bIns="48716" rtlCol="0"/>
          <a:lstStyle>
            <a:lvl1pPr algn="r">
              <a:defRPr sz="1300"/>
            </a:lvl1pPr>
          </a:lstStyle>
          <a:p>
            <a:fld id="{1327F20E-BA4D-460F-A23B-81F80597A3F5}" type="datetime6">
              <a:rPr lang="en-IN" smtClean="0"/>
              <a:t>October 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09"/>
            <a:ext cx="3078427" cy="513507"/>
          </a:xfrm>
          <a:prstGeom prst="rect">
            <a:avLst/>
          </a:prstGeom>
        </p:spPr>
        <p:txBody>
          <a:bodyPr vert="horz" lIns="97435" tIns="48716" rIns="97435" bIns="48716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5" y="9721109"/>
            <a:ext cx="3078427" cy="513507"/>
          </a:xfrm>
          <a:prstGeom prst="rect">
            <a:avLst/>
          </a:prstGeom>
        </p:spPr>
        <p:txBody>
          <a:bodyPr vert="horz" lIns="97435" tIns="48716" rIns="97435" bIns="48716" rtlCol="0" anchor="b"/>
          <a:lstStyle>
            <a:lvl1pPr algn="r">
              <a:defRPr sz="1300"/>
            </a:lvl1pPr>
          </a:lstStyle>
          <a:p>
            <a:fld id="{0CB39BF1-B7AD-49D9-AED7-E760FA51C7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823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7" cy="513508"/>
          </a:xfrm>
          <a:prstGeom prst="rect">
            <a:avLst/>
          </a:prstGeom>
        </p:spPr>
        <p:txBody>
          <a:bodyPr vert="horz" lIns="97435" tIns="48716" rIns="97435" bIns="48716" rtlCol="0"/>
          <a:lstStyle>
            <a:lvl1pPr algn="l">
              <a:defRPr sz="1300"/>
            </a:lvl1pPr>
          </a:lstStyle>
          <a:p>
            <a:r>
              <a:rPr lang="en-IN" smtClean="0"/>
              <a:t>BHEL 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2"/>
            <a:ext cx="3078427" cy="513508"/>
          </a:xfrm>
          <a:prstGeom prst="rect">
            <a:avLst/>
          </a:prstGeom>
        </p:spPr>
        <p:txBody>
          <a:bodyPr vert="horz" lIns="97435" tIns="48716" rIns="97435" bIns="48716" rtlCol="0"/>
          <a:lstStyle>
            <a:lvl1pPr algn="r">
              <a:defRPr sz="1300"/>
            </a:lvl1pPr>
          </a:lstStyle>
          <a:p>
            <a:fld id="{7820FBD8-A1D4-447B-AE8A-F3BE4DC07FDD}" type="datetime6">
              <a:rPr lang="en-IN" smtClean="0"/>
              <a:t>October 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35" tIns="48716" rIns="97435" bIns="48716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8" y="4925411"/>
            <a:ext cx="5683250" cy="4029879"/>
          </a:xfrm>
          <a:prstGeom prst="rect">
            <a:avLst/>
          </a:prstGeom>
        </p:spPr>
        <p:txBody>
          <a:bodyPr vert="horz" lIns="97435" tIns="48716" rIns="97435" bIns="48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8427" cy="513507"/>
          </a:xfrm>
          <a:prstGeom prst="rect">
            <a:avLst/>
          </a:prstGeom>
        </p:spPr>
        <p:txBody>
          <a:bodyPr vert="horz" lIns="97435" tIns="48716" rIns="97435" bIns="48716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9"/>
            <a:ext cx="3078427" cy="513507"/>
          </a:xfrm>
          <a:prstGeom prst="rect">
            <a:avLst/>
          </a:prstGeom>
        </p:spPr>
        <p:txBody>
          <a:bodyPr vert="horz" lIns="97435" tIns="48716" rIns="97435" bIns="48716" rtlCol="0" anchor="b"/>
          <a:lstStyle>
            <a:lvl1pPr algn="r">
              <a:defRPr sz="1300"/>
            </a:lvl1pPr>
          </a:lstStyle>
          <a:p>
            <a:fld id="{6F356F0E-0E25-4AA9-90F3-C4B8CBA930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86376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587BAB-E804-4758-A13E-3FB3A2A5BDD1}" type="datetime6">
              <a:rPr lang="en-IN" smtClean="0"/>
              <a:t>October 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73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B08DC0-2477-4017-A6F7-3207D0F1171E}" type="datetime6">
              <a:rPr lang="en-IN" smtClean="0"/>
              <a:t>October 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653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FFC78E-F265-476D-AB5D-8C00948BB987}" type="datetime6">
              <a:rPr lang="en-IN" smtClean="0"/>
              <a:t>October 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815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4314714-CBAE-4C39-B458-68EC08BAA242}" type="datetime6">
              <a:rPr lang="en-IN" smtClean="0"/>
              <a:t>October 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31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723DAD-F43D-46BE-B996-17725A901747}" type="datetime6">
              <a:rPr lang="en-IN" smtClean="0"/>
              <a:t>October 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95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163-FCA7-40C2-BA25-E8A4453BC54B}" type="datetime7">
              <a:rPr lang="en-US" smtClean="0"/>
              <a:t>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0681-EDD2-42A8-AE84-C4187AC6DE41}" type="datetime7">
              <a:rPr lang="en-US" smtClean="0"/>
              <a:t>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E2F8-8C4D-49B5-B485-78524EBA360F}" type="datetime7">
              <a:rPr lang="en-US" smtClean="0"/>
              <a:t>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DA3D-610D-4DEC-B372-7D0817D368F7}" type="datetime7">
              <a:rPr lang="en-US" smtClean="0"/>
              <a:t>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2563-ED2B-4DA5-9BBC-6FE30EF7B4F3}" type="datetime7">
              <a:rPr lang="en-US" smtClean="0"/>
              <a:t>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DA9F-2147-481A-8394-22275E9B4CEC}" type="datetime7">
              <a:rPr lang="en-US" smtClean="0"/>
              <a:t>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99B1-47B0-463E-A349-395994C8438F}" type="datetime7">
              <a:rPr lang="en-US" smtClean="0"/>
              <a:t>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AAA1-2666-402F-80D6-5008592F15A3}" type="datetime7">
              <a:rPr lang="en-US" smtClean="0"/>
              <a:t>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4249-0CBC-434D-B28E-2928353CA1B0}" type="datetime7">
              <a:rPr lang="en-US" smtClean="0"/>
              <a:t>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D552-581B-4203-AB29-B5CDA4123EFB}" type="datetime7">
              <a:rPr lang="en-US" smtClean="0"/>
              <a:t>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E46D-B4D9-4CC0-A44A-113287CDB795}" type="datetime7">
              <a:rPr lang="en-US" smtClean="0"/>
              <a:t>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F64C-C5B4-49A9-BFE7-1C4CD4886A39}" type="datetime7">
              <a:rPr lang="en-US" smtClean="0"/>
              <a:t>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3C72-0C13-8041-B755-E48FDFDB0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6651" y="2234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686" y="331883"/>
            <a:ext cx="1808264" cy="998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5138" y="5578788"/>
            <a:ext cx="45250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 smtClean="0">
                <a:solidFill>
                  <a:srgbClr val="FFC000"/>
                </a:solidFill>
              </a:rPr>
              <a:t>11</a:t>
            </a:r>
            <a:r>
              <a:rPr lang="en-IN" sz="2800" b="1" u="sng" baseline="30000" dirty="0" smtClean="0">
                <a:solidFill>
                  <a:srgbClr val="FFC000"/>
                </a:solidFill>
              </a:rPr>
              <a:t>th</a:t>
            </a:r>
            <a:r>
              <a:rPr lang="en-IN" sz="2800" b="1" u="sng" dirty="0" smtClean="0">
                <a:solidFill>
                  <a:srgbClr val="FFC000"/>
                </a:solidFill>
              </a:rPr>
              <a:t> Nuclear Energy Conclave</a:t>
            </a:r>
          </a:p>
          <a:p>
            <a:endParaRPr lang="en-IN" sz="1000" b="1" u="sng" dirty="0">
              <a:solidFill>
                <a:srgbClr val="FFC000"/>
              </a:solidFill>
            </a:endParaRPr>
          </a:p>
          <a:p>
            <a:pPr algn="ctr"/>
            <a:r>
              <a:rPr lang="en-IN" sz="2400" b="1" u="sng" dirty="0" smtClean="0">
                <a:solidFill>
                  <a:srgbClr val="FFC000"/>
                </a:solidFill>
              </a:rPr>
              <a:t>18</a:t>
            </a:r>
            <a:r>
              <a:rPr lang="en-IN" sz="2400" b="1" u="sng" baseline="30000" dirty="0" smtClean="0">
                <a:solidFill>
                  <a:srgbClr val="FFC000"/>
                </a:solidFill>
              </a:rPr>
              <a:t>th</a:t>
            </a:r>
            <a:r>
              <a:rPr lang="en-IN" sz="2400" b="1" u="sng" dirty="0" smtClean="0">
                <a:solidFill>
                  <a:srgbClr val="FFC000"/>
                </a:solidFill>
              </a:rPr>
              <a:t> Oct 2019</a:t>
            </a:r>
            <a:endParaRPr lang="en-IN" sz="2400" b="1" u="sng" dirty="0">
              <a:solidFill>
                <a:srgbClr val="FFC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31" y="331883"/>
            <a:ext cx="1382114" cy="10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53" y="933856"/>
            <a:ext cx="2623952" cy="5881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9" y="850742"/>
            <a:ext cx="6159279" cy="5857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" y="-22541"/>
            <a:ext cx="1202134" cy="1091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9649" y="292283"/>
            <a:ext cx="656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 …and ….what we do…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3951" y="924128"/>
            <a:ext cx="8578492" cy="97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69682" y="1056244"/>
            <a:ext cx="8823489" cy="386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A reliable partner in all the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stages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India’s Nuclear Power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6135" y="1585377"/>
            <a:ext cx="779394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IN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it </a:t>
            </a:r>
            <a:r>
              <a:rPr lang="en-I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IN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IN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en-IN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IN" sz="16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do </a:t>
            </a:r>
            <a:r>
              <a:rPr lang="en-IN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all </a:t>
            </a:r>
            <a:r>
              <a:rPr lang="en-IN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huge manufacturing </a:t>
            </a:r>
            <a:r>
              <a:rPr lang="en-IN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prowess</a:t>
            </a:r>
            <a:endParaRPr lang="en-IN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elay 7"/>
          <p:cNvSpPr/>
          <p:nvPr/>
        </p:nvSpPr>
        <p:spPr>
          <a:xfrm rot="16200000">
            <a:off x="706400" y="1912536"/>
            <a:ext cx="3469066" cy="3730883"/>
          </a:xfrm>
          <a:prstGeom prst="flowChartDelay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210" y="5517815"/>
            <a:ext cx="4074989" cy="2919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9210" y="3077878"/>
            <a:ext cx="360833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defTabSz="914400"/>
            <a:r>
              <a:rPr lang="en-IN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 established supplier for</a:t>
            </a:r>
          </a:p>
          <a:p>
            <a:pPr lvl="1" algn="just" defTabSz="914400"/>
            <a:endParaRPr lang="en-IN" sz="1400" b="1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Steam Generators </a:t>
            </a:r>
          </a:p>
          <a:p>
            <a:pPr lvl="1" algn="just" defTabSz="914400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(</a:t>
            </a:r>
            <a:r>
              <a:rPr lang="en-US" sz="1400" b="1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36 </a:t>
            </a:r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nos.  already in </a:t>
            </a:r>
          </a:p>
          <a:p>
            <a:pPr lvl="1" algn="just" defTabSz="91440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</a:t>
            </a:r>
            <a:r>
              <a:rPr lang="en-US" sz="1400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service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</a:p>
          <a:p>
            <a:pPr lvl="1" algn="just" defTabSz="914400"/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Reactor Headers</a:t>
            </a: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End shields</a:t>
            </a:r>
          </a:p>
          <a:p>
            <a:pPr lvl="1" algn="just" defTabSz="914400"/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CCIP</a:t>
            </a:r>
            <a:endParaRPr lang="en-IN" sz="1600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457045" y="2345223"/>
            <a:ext cx="1967776" cy="388872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Primary side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6791131" y="2566160"/>
            <a:ext cx="2213384" cy="405498"/>
          </a:xfrm>
          <a:prstGeom prst="rect">
            <a:avLst/>
          </a:prstGeom>
          <a:solidFill>
            <a:srgbClr val="44546A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Secondary side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2" name="Trapezoid 31"/>
          <p:cNvSpPr/>
          <p:nvPr/>
        </p:nvSpPr>
        <p:spPr>
          <a:xfrm rot="16200000">
            <a:off x="4730345" y="1669227"/>
            <a:ext cx="3975948" cy="4572393"/>
          </a:xfrm>
          <a:prstGeom prst="trapezoid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2757" y="3152953"/>
            <a:ext cx="4197327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 algn="just" defTabSz="914400"/>
            <a:r>
              <a:rPr lang="en-US" sz="1400" b="1" u="sng" dirty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12 out of </a:t>
            </a:r>
            <a:r>
              <a:rPr lang="en-US" sz="1400" b="1" u="sng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18 </a:t>
            </a:r>
            <a:r>
              <a:rPr lang="en-US" sz="1400" b="1" u="sng" dirty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operating </a:t>
            </a:r>
            <a:r>
              <a:rPr lang="en-US" sz="1400" b="1" u="sng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PHWRs</a:t>
            </a:r>
            <a:r>
              <a:rPr lang="en-US" sz="1400" u="sng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 the Country are equipped with BHEL supplied </a:t>
            </a:r>
            <a:r>
              <a:rPr lang="en-US" sz="1400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Steam Turbine Generator sets accounting for</a:t>
            </a:r>
          </a:p>
          <a:p>
            <a:pPr lvl="1" algn="just" defTabSz="914400"/>
            <a:endParaRPr lang="en-US" sz="1400" dirty="0">
              <a:solidFill>
                <a:srgbClr val="44546A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 algn="just" defTabSz="914400"/>
            <a:r>
              <a:rPr lang="en-US" sz="1400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74%</a:t>
            </a:r>
            <a:r>
              <a:rPr 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of the </a:t>
            </a:r>
            <a:r>
              <a:rPr lang="en-US" sz="1400" b="1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Nuclear Power capacity </a:t>
            </a:r>
          </a:p>
          <a:p>
            <a:pPr lvl="1" algn="just" defTabSz="914400"/>
            <a:r>
              <a:rPr lang="en-US" sz="1400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         (</a:t>
            </a:r>
            <a:r>
              <a:rPr lang="en-US" sz="1400" u="sng" dirty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3.28 </a:t>
            </a:r>
            <a:r>
              <a:rPr lang="en-US" sz="1400" u="sng" dirty="0" err="1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GWe</a:t>
            </a:r>
            <a:r>
              <a:rPr lang="en-US" sz="1400" u="sng" dirty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out of </a:t>
            </a:r>
            <a:r>
              <a:rPr lang="en-US" sz="1400" u="sng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4.46 </a:t>
            </a:r>
            <a:r>
              <a:rPr lang="en-US" sz="1400" u="sng" dirty="0" err="1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Gwe</a:t>
            </a:r>
            <a:r>
              <a:rPr lang="en-US" sz="1400" dirty="0" smtClean="0">
                <a:solidFill>
                  <a:srgbClr val="44546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IN" sz="1200" dirty="0">
              <a:solidFill>
                <a:srgbClr val="44546A"/>
              </a:solidFill>
              <a:latin typeface="Helvetica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21838" y="5517815"/>
            <a:ext cx="3347449" cy="1010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2" algn="just" defTabSz="914400"/>
            <a:r>
              <a:rPr lang="en-US" sz="1200" b="1" u="sng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 x 220 MW </a:t>
            </a:r>
          </a:p>
          <a:p>
            <a:pPr lvl="2" algn="just" defTabSz="914400"/>
            <a:r>
              <a:rPr lang="en-US" sz="12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(RAPP 3&amp;4,  MAPP 1&amp;2,    </a:t>
            </a:r>
          </a:p>
          <a:p>
            <a:pPr lvl="2" algn="just" defTabSz="914400"/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NAPP 1&amp;2, KAPP 1&amp; 2  and </a:t>
            </a:r>
          </a:p>
          <a:p>
            <a:pPr lvl="2" algn="just" defTabSz="914400"/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</a:t>
            </a:r>
            <a:r>
              <a:rPr lang="en-US" sz="1200" dirty="0" err="1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Kaiga</a:t>
            </a:r>
            <a:r>
              <a:rPr lang="en-US" sz="12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1&amp; 2)</a:t>
            </a:r>
            <a:endParaRPr lang="en-IN" sz="1200" dirty="0" smtClean="0">
              <a:solidFill>
                <a:srgbClr val="00B0F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2" algn="just" defTabSz="914400"/>
            <a:r>
              <a:rPr lang="en-US" sz="1200" b="1" u="sng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 x 540 MW </a:t>
            </a:r>
            <a:r>
              <a:rPr lang="en-US" sz="12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Tarapur</a:t>
            </a:r>
            <a:r>
              <a:rPr lang="en-US" sz="12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3&amp;4 </a:t>
            </a:r>
            <a:r>
              <a:rPr lang="en-US" sz="1200" dirty="0" smtClean="0">
                <a:solidFill>
                  <a:srgbClr val="00B0F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IN" sz="1200" dirty="0">
              <a:solidFill>
                <a:srgbClr val="00B0F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" y="-18119"/>
            <a:ext cx="1201016" cy="1091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314" y="305891"/>
            <a:ext cx="715149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Decades of experience /association in Nuclear…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06375" y="3973702"/>
            <a:ext cx="1378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036" y="3237703"/>
            <a:ext cx="905256" cy="607041"/>
          </a:xfrm>
          <a:prstGeom prst="rect">
            <a:avLst/>
          </a:prstGeom>
        </p:spPr>
      </p:pic>
      <p:pic>
        <p:nvPicPr>
          <p:cNvPr id="20" name="Picture 19" descr="Description: \\Pc-4\ahmad\New-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"/>
          <a:stretch>
            <a:fillRect/>
          </a:stretch>
        </p:blipFill>
        <p:spPr bwMode="auto">
          <a:xfrm>
            <a:off x="3102667" y="4593943"/>
            <a:ext cx="1137718" cy="826469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H="1">
            <a:off x="5969951" y="4745567"/>
            <a:ext cx="83641" cy="772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4643" y="5961677"/>
            <a:ext cx="4641448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NPCIL’s </a:t>
            </a:r>
            <a:r>
              <a:rPr lang="en-IN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PHWR unit 1 </a:t>
            </a:r>
            <a:r>
              <a:rPr lang="en-I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IN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KAIGA has </a:t>
            </a:r>
            <a:r>
              <a:rPr lang="en-I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a </a:t>
            </a:r>
            <a:r>
              <a:rPr lang="en-IN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record</a:t>
            </a:r>
            <a:r>
              <a:rPr lang="en-IN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continuous operation of 962 days.</a:t>
            </a:r>
            <a:endParaRPr lang="en-IN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49261" y="3898565"/>
            <a:ext cx="843241" cy="684000"/>
          </a:xfrm>
          <a:prstGeom prst="ellips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424528" y="4745567"/>
            <a:ext cx="236146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BHEL is the only Indian TG Supplier for PHWRs.</a:t>
            </a:r>
          </a:p>
        </p:txBody>
      </p:sp>
    </p:spTree>
    <p:extLst>
      <p:ext uri="{BB962C8B-B14F-4D97-AF65-F5344CB8AC3E}">
        <p14:creationId xmlns:p14="http://schemas.microsoft.com/office/powerpoint/2010/main" val="3755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4492" y="4456180"/>
            <a:ext cx="8595239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defTabSz="1696958">
              <a:spcBef>
                <a:spcPct val="5000"/>
              </a:spcBef>
              <a:buClr>
                <a:schemeClr val="accent1"/>
              </a:buClr>
              <a:defRPr/>
            </a:pPr>
            <a:endParaRPr lang="en-US" b="1" dirty="0">
              <a:solidFill>
                <a:srgbClr val="232C65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914400" lvl="4" defTabSz="1696958">
              <a:spcBef>
                <a:spcPct val="5000"/>
              </a:spcBef>
              <a:buClr>
                <a:schemeClr val="accent1"/>
              </a:buClr>
              <a:defRPr/>
            </a:pPr>
            <a:endParaRPr lang="en-US" dirty="0" smtClean="0">
              <a:solidFill>
                <a:srgbClr val="232C65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" y="0"/>
            <a:ext cx="1209281" cy="1068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4492" y="1061592"/>
            <a:ext cx="8595239" cy="6601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11021" indent="-211021" defTabSz="1696958">
              <a:spcBef>
                <a:spcPct val="5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Have </a:t>
            </a:r>
            <a:r>
              <a:rPr lang="en-US" b="1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proven Turbine island solution </a:t>
            </a:r>
            <a:r>
              <a:rPr lang="en-US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for the forthcoming 700 MW PHWRs</a:t>
            </a: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endParaRPr lang="en-US" dirty="0" smtClean="0">
              <a:solidFill>
                <a:srgbClr val="232C65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99105" y="118888"/>
            <a:ext cx="7625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geared up to address the upcoming Business opportunities..….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493" y="1851248"/>
            <a:ext cx="8569614" cy="2691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1021" indent="-211021" defTabSz="1696958">
              <a:spcBef>
                <a:spcPct val="5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u="sng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Our</a:t>
            </a:r>
            <a:r>
              <a:rPr lang="en-US" b="1" u="sng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EPC model </a:t>
            </a:r>
            <a:r>
              <a:rPr lang="en-US" u="sng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is based on</a:t>
            </a:r>
          </a:p>
          <a:p>
            <a:pPr marL="211021" indent="-211021" defTabSz="1696958">
              <a:spcBef>
                <a:spcPct val="5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US" u="sng" dirty="0" smtClean="0">
              <a:solidFill>
                <a:srgbClr val="232C65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1200150" lvl="2" indent="-285750" defTabSz="1696958">
              <a:spcBef>
                <a:spcPct val="5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b="1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Integration competencies</a:t>
            </a:r>
          </a:p>
          <a:p>
            <a:pPr marL="1200150" lvl="2" indent="-285750" defTabSz="1696958">
              <a:spcBef>
                <a:spcPct val="5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Deep understanding </a:t>
            </a:r>
            <a:r>
              <a:rPr lang="en-US" sz="1600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of both Thermal &amp; Nuclear power systems and local </a:t>
            </a:r>
            <a:r>
              <a:rPr lang="en-US" sz="1600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requirements</a:t>
            </a:r>
          </a:p>
          <a:p>
            <a:pPr marL="1200150" lvl="2" indent="-285750" defTabSz="1696958">
              <a:spcBef>
                <a:spcPct val="5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Maximum in-house manufacturing strength </a:t>
            </a:r>
            <a:r>
              <a:rPr lang="en-US" sz="1600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(Steam Turbine, </a:t>
            </a:r>
            <a:r>
              <a:rPr lang="en-US" sz="1600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Generator, Moisture </a:t>
            </a:r>
            <a:r>
              <a:rPr lang="en-US" sz="1600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Separator Re-heater, Condenser, LP Heater, Other major equipment of TG island including piping, Complete Controls &amp; Instrumentation</a:t>
            </a:r>
            <a:r>
              <a:rPr lang="en-US" sz="1600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…)</a:t>
            </a:r>
          </a:p>
          <a:p>
            <a:pPr marL="1200150" lvl="2" indent="-285750" defTabSz="1696958">
              <a:spcBef>
                <a:spcPct val="5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Capability </a:t>
            </a:r>
            <a:r>
              <a:rPr lang="en-US" sz="1600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for </a:t>
            </a:r>
            <a:r>
              <a:rPr lang="en-US" sz="1600" b="1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simultaneous construction </a:t>
            </a:r>
            <a:r>
              <a:rPr lang="en-US" sz="1600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activities at </a:t>
            </a:r>
            <a:r>
              <a:rPr lang="en-US" sz="1600" b="1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multiple </a:t>
            </a:r>
            <a:r>
              <a:rPr lang="en-US" sz="1600" b="1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sites</a:t>
            </a:r>
          </a:p>
          <a:p>
            <a:pPr marL="1200150" lvl="2" indent="-285750" defTabSz="1696958">
              <a:spcBef>
                <a:spcPct val="5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b="1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Integrated </a:t>
            </a:r>
            <a:r>
              <a:rPr lang="en-US" sz="1600" b="1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Project Management </a:t>
            </a:r>
            <a:r>
              <a:rPr lang="en-US" sz="1600" b="1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approach</a:t>
            </a:r>
            <a:endParaRPr lang="en-US" sz="1600" dirty="0">
              <a:solidFill>
                <a:srgbClr val="232C65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63951" y="924128"/>
            <a:ext cx="8578492" cy="97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4493" y="5962664"/>
            <a:ext cx="8387951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Have </a:t>
            </a:r>
            <a:r>
              <a:rPr lang="en-IN" b="1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multiple centres </a:t>
            </a:r>
            <a:r>
              <a:rPr lang="en-IN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for addressing the needs of </a:t>
            </a:r>
            <a:r>
              <a:rPr lang="en-IN" b="1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Primary Side </a:t>
            </a:r>
            <a:r>
              <a:rPr lang="en-IN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Equipment</a:t>
            </a:r>
            <a:r>
              <a:rPr lang="en-IN" dirty="0" smtClean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endParaRPr lang="en-IN" dirty="0">
              <a:solidFill>
                <a:srgbClr val="232C65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491" y="4997351"/>
            <a:ext cx="8093013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- Accordingly a most suitable Techno-Commercial proposal for 6x700 </a:t>
            </a:r>
            <a:r>
              <a:rPr lang="en-US" dirty="0" err="1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MWe</a:t>
            </a:r>
            <a:r>
              <a:rPr lang="en-US" dirty="0">
                <a:solidFill>
                  <a:srgbClr val="232C65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‘TG island’ on ‘EPC’ basis is under evaluation with NPCIL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91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" y="-22541"/>
            <a:ext cx="1202134" cy="1091315"/>
          </a:xfrm>
          <a:prstGeom prst="rect">
            <a:avLst/>
          </a:prstGeom>
        </p:spPr>
      </p:pic>
      <p:sp>
        <p:nvSpPr>
          <p:cNvPr id="17" name="AutoShape 11"/>
          <p:cNvSpPr>
            <a:spLocks noChangeArrowheads="1"/>
          </p:cNvSpPr>
          <p:nvPr/>
        </p:nvSpPr>
        <p:spPr bwMode="gray">
          <a:xfrm>
            <a:off x="1284422" y="1449469"/>
            <a:ext cx="7508467" cy="911566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68812" rIns="42203"/>
          <a:lstStyle/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Striking a balance between the </a:t>
            </a:r>
            <a:r>
              <a:rPr lang="en-US" sz="2400" b="1" dirty="0" smtClean="0">
                <a:solidFill>
                  <a:schemeClr val="tx2"/>
                </a:solidFill>
                <a:ea typeface="MS PGothic"/>
                <a:cs typeface="ヒラギノ角ゴ Pro W3"/>
              </a:rPr>
              <a:t>rights</a:t>
            </a: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and </a:t>
            </a:r>
            <a:r>
              <a:rPr lang="en-US" sz="2400" b="1" dirty="0" smtClean="0">
                <a:solidFill>
                  <a:schemeClr val="tx2"/>
                </a:solidFill>
                <a:ea typeface="MS PGothic"/>
                <a:cs typeface="ヒラギノ角ゴ Pro W3"/>
              </a:rPr>
              <a:t>obligations</a:t>
            </a: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of both Purchaser and Supplier…</a:t>
            </a: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400" b="1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      </a:t>
            </a: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400" b="1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      </a:t>
            </a: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endParaRPr lang="en-US" sz="2400" b="1" dirty="0">
              <a:solidFill>
                <a:schemeClr val="tx2"/>
              </a:solidFill>
              <a:ea typeface="MS PGothic"/>
              <a:cs typeface="ヒラギノ角ゴ Pro W3"/>
            </a:endParaRP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endParaRPr lang="en-US" sz="2400" dirty="0" smtClean="0">
              <a:solidFill>
                <a:schemeClr val="tx2"/>
              </a:solidFill>
              <a:ea typeface="MS PGothic"/>
              <a:cs typeface="ヒラギノ角ゴ Pro W3"/>
            </a:endParaRP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endParaRPr lang="en-US" sz="2400" dirty="0">
              <a:solidFill>
                <a:schemeClr val="tx2"/>
              </a:solidFill>
              <a:ea typeface="MS PGothic"/>
              <a:cs typeface="ヒラギノ角ゴ Pro W3"/>
            </a:endParaRP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400" b="1" u="sng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</a:t>
            </a: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endParaRPr lang="en-US" sz="2000" b="1" u="sng" dirty="0" smtClean="0">
              <a:solidFill>
                <a:schemeClr val="tx2"/>
              </a:solidFill>
              <a:ea typeface="MS PGothic"/>
              <a:cs typeface="ヒラギノ角ゴ Pro W3"/>
            </a:endParaRP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000" dirty="0">
                <a:solidFill>
                  <a:schemeClr val="tx2"/>
                </a:solidFill>
                <a:ea typeface="MS PGothic"/>
                <a:cs typeface="ヒラギノ角ゴ Pro W3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     </a:t>
            </a:r>
          </a:p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0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423" y="325099"/>
            <a:ext cx="777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ISSUES…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Speedy Implementation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63951" y="924128"/>
            <a:ext cx="8578492" cy="97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57746" y="1502337"/>
            <a:ext cx="651219" cy="645926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gray">
          <a:xfrm>
            <a:off x="1284423" y="2876649"/>
            <a:ext cx="7508467" cy="514937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68812" rIns="42203"/>
          <a:lstStyle/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Bringing </a:t>
            </a:r>
            <a:r>
              <a:rPr lang="en-US" sz="2400" b="1" dirty="0" smtClean="0">
                <a:solidFill>
                  <a:schemeClr val="tx2"/>
                </a:solidFill>
                <a:ea typeface="MS PGothic"/>
                <a:cs typeface="ヒラギノ角ゴ Pro W3"/>
              </a:rPr>
              <a:t>milestone focus </a:t>
            </a: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in execution…</a:t>
            </a:r>
            <a:endParaRPr lang="en-US" sz="2000" dirty="0" smtClean="0">
              <a:solidFill>
                <a:schemeClr val="tx2"/>
              </a:solidFill>
              <a:ea typeface="MS PGothic"/>
              <a:cs typeface="ヒラギノ角ゴ Pro W3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57746" y="2847466"/>
            <a:ext cx="651219" cy="645926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1284421" y="3978355"/>
            <a:ext cx="7508467" cy="805625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68812" rIns="42203"/>
          <a:lstStyle/>
          <a:p>
            <a:pPr defTabSz="1696958">
              <a:spcBef>
                <a:spcPct val="5000"/>
              </a:spcBef>
              <a:buClr>
                <a:schemeClr val="accent1"/>
              </a:buClr>
              <a:defRPr/>
            </a:pP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Increased </a:t>
            </a:r>
            <a:r>
              <a:rPr lang="en-US" sz="2400" b="1" dirty="0" smtClean="0">
                <a:solidFill>
                  <a:schemeClr val="tx2"/>
                </a:solidFill>
                <a:ea typeface="MS PGothic"/>
                <a:cs typeface="ヒラギノ角ゴ Pro W3"/>
              </a:rPr>
              <a:t>localization</a:t>
            </a: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 in case of </a:t>
            </a:r>
            <a:r>
              <a:rPr lang="en-US" sz="2400" b="1" dirty="0" smtClean="0">
                <a:solidFill>
                  <a:schemeClr val="tx2"/>
                </a:solidFill>
                <a:ea typeface="MS PGothic"/>
                <a:cs typeface="ヒラギノ角ゴ Pro W3"/>
              </a:rPr>
              <a:t>LWR Projects </a:t>
            </a:r>
            <a:r>
              <a:rPr lang="en-US" sz="2400" dirty="0" smtClean="0">
                <a:solidFill>
                  <a:schemeClr val="tx2"/>
                </a:solidFill>
                <a:ea typeface="MS PGothic"/>
                <a:cs typeface="ヒラギノ角ゴ Pro W3"/>
              </a:rPr>
              <a:t>envisaged through foreign cooperation…</a:t>
            </a:r>
            <a:endParaRPr lang="en-US" sz="2000" dirty="0" smtClean="0">
              <a:solidFill>
                <a:schemeClr val="tx2"/>
              </a:solidFill>
              <a:ea typeface="MS PGothic"/>
              <a:cs typeface="ヒラギノ角ゴ Pro W3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57746" y="4058205"/>
            <a:ext cx="651219" cy="645926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96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63066" y="2630023"/>
            <a:ext cx="239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!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3676409" y="3214799"/>
            <a:ext cx="1765532" cy="1149812"/>
            <a:chOff x="4324" y="3072"/>
            <a:chExt cx="572" cy="470"/>
          </a:xfrm>
        </p:grpSpPr>
        <p:sp>
          <p:nvSpPr>
            <p:cNvPr id="4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368" y="3072"/>
              <a:ext cx="528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IN"/>
            </a:p>
          </p:txBody>
        </p:sp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2"/>
            <a:srcRect l="3210" t="3664" r="3210" b="3664"/>
            <a:stretch>
              <a:fillRect/>
            </a:stretch>
          </p:blipFill>
          <p:spPr bwMode="auto">
            <a:xfrm>
              <a:off x="4324" y="3072"/>
              <a:ext cx="572" cy="4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5618376" y="4340606"/>
            <a:ext cx="19419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00" b="1" dirty="0" smtClean="0"/>
              <a:t>P </a:t>
            </a:r>
            <a:r>
              <a:rPr lang="en-IN" sz="1300" b="1" dirty="0" err="1" smtClean="0"/>
              <a:t>P</a:t>
            </a:r>
            <a:r>
              <a:rPr lang="en-IN" sz="1300" b="1" dirty="0" smtClean="0"/>
              <a:t> Yadav</a:t>
            </a:r>
          </a:p>
          <a:p>
            <a:r>
              <a:rPr lang="en-IN" sz="1300" dirty="0" smtClean="0"/>
              <a:t>Executive Director, BHEL</a:t>
            </a:r>
          </a:p>
          <a:p>
            <a:r>
              <a:rPr lang="en-IN" sz="1300" dirty="0" smtClean="0"/>
              <a:t>Nuclear Business Group, </a:t>
            </a:r>
            <a:endParaRPr lang="en-IN" sz="1300" dirty="0"/>
          </a:p>
        </p:txBody>
      </p:sp>
    </p:spTree>
    <p:extLst>
      <p:ext uri="{BB962C8B-B14F-4D97-AF65-F5344CB8AC3E}">
        <p14:creationId xmlns:p14="http://schemas.microsoft.com/office/powerpoint/2010/main" val="35834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365</Words>
  <Application>Microsoft Office PowerPoint</Application>
  <PresentationFormat>On-screen Show (4:3)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MS PGothic</vt:lpstr>
      <vt:lpstr>Arial</vt:lpstr>
      <vt:lpstr>Arial Unicode MS</vt:lpstr>
      <vt:lpstr>Calibri</vt:lpstr>
      <vt:lpstr>Helvetica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Divya</dc:creator>
  <cp:lastModifiedBy>P P YADAV</cp:lastModifiedBy>
  <cp:revision>288</cp:revision>
  <cp:lastPrinted>2019-10-07T12:03:05Z</cp:lastPrinted>
  <dcterms:created xsi:type="dcterms:W3CDTF">2016-09-08T15:55:44Z</dcterms:created>
  <dcterms:modified xsi:type="dcterms:W3CDTF">2019-10-16T07:18:42Z</dcterms:modified>
</cp:coreProperties>
</file>